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6"/>
  </p:notesMasterIdLst>
  <p:handoutMasterIdLst>
    <p:handoutMasterId r:id="rId27"/>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6" r:id="rId23"/>
    <p:sldId id="274" r:id="rId24"/>
    <p:sldId id="275" r:id="rId25"/>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54" autoAdjust="0"/>
    <p:restoredTop sz="83151"/>
  </p:normalViewPr>
  <p:slideViewPr>
    <p:cSldViewPr snapToGrid="0">
      <p:cViewPr varScale="1">
        <p:scale>
          <a:sx n="103" d="100"/>
          <a:sy n="103" d="100"/>
        </p:scale>
        <p:origin x="192" y="20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286132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21</a:t>
            </a:fld>
            <a:endParaRPr lang="en-US"/>
          </a:p>
        </p:txBody>
      </p:sp>
    </p:spTree>
    <p:extLst>
      <p:ext uri="{BB962C8B-B14F-4D97-AF65-F5344CB8AC3E}">
        <p14:creationId xmlns:p14="http://schemas.microsoft.com/office/powerpoint/2010/main" val="18429403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baseline="0">
                <a:latin typeface="Times New Roman" panose="02020603050405020304" pitchFamily="18"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Click to edit Master subtitle style</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baseline="0">
                <a:latin typeface="Times New Roman" panose="02020603050405020304" pitchFamily="18" charset="0"/>
              </a:defRPr>
            </a:lvl1pPr>
            <a:lvl2pPr>
              <a:defRPr sz="2400" baseline="0">
                <a:latin typeface="Times New Roman" panose="02020603050405020304" pitchFamily="18" charset="0"/>
              </a:defRPr>
            </a:lvl2pPr>
            <a:lvl3pPr>
              <a:defRPr sz="2400" baseline="0">
                <a:latin typeface="Times New Roman" panose="02020603050405020304" pitchFamily="18" charset="0"/>
              </a:defRPr>
            </a:lvl3pPr>
            <a:lvl4pPr>
              <a:defRPr sz="2400" baseline="0">
                <a:latin typeface="Times New Roman" panose="02020603050405020304" pitchFamily="18" charset="0"/>
              </a:defRPr>
            </a:lvl4pPr>
            <a:lvl5pPr>
              <a:defRPr sz="2400" baseline="0">
                <a:latin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a:t>
            </a:r>
          </a:p>
          <a:p>
            <a:pPr marL="0" indent="0">
              <a:buNone/>
            </a:pP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Bohrs </a:t>
            </a:r>
            <a:r>
              <a:rPr lang="en-US" dirty="0" err="1"/>
              <a:t>atommodell</a:t>
            </a:r>
            <a:r>
              <a:rPr lang="en-US" dirty="0"/>
              <a:t> (1913). </a:t>
            </a:r>
          </a:p>
          <a:p>
            <a:pPr marL="0" indent="0">
              <a:buNone/>
            </a:pPr>
            <a:endParaRPr lang="en-US" dirty="0"/>
          </a:p>
          <a:p>
            <a:pPr marL="0" indent="0">
              <a:buNone/>
            </a:pPr>
            <a:r>
              <a:rPr lang="en-US" dirty="0" err="1"/>
              <a:t>Nobelpris</a:t>
            </a:r>
            <a:r>
              <a:rPr lang="en-US" dirty="0"/>
              <a:t> 1922.</a:t>
            </a:r>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1DD25-B907-CCD8-A129-B73B4765164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A531844D-4021-48A3-2C87-1AADD0BBEDBB}"/>
              </a:ext>
            </a:extLst>
          </p:cNvPr>
          <p:cNvSpPr>
            <a:spLocks noGrp="1"/>
          </p:cNvSpPr>
          <p:nvPr>
            <p:ph type="title"/>
          </p:nvPr>
        </p:nvSpPr>
        <p:spPr/>
        <p:txBody>
          <a:bodyPr/>
          <a:lstStyle/>
          <a:p>
            <a:r>
              <a:rPr lang="en-US" dirty="0" err="1"/>
              <a:t>Klassisk</a:t>
            </a:r>
            <a:r>
              <a:rPr lang="en-US" dirty="0"/>
              <a:t> atom er </a:t>
            </a:r>
            <a:r>
              <a:rPr lang="en-US" dirty="0" err="1"/>
              <a:t>ustablit</a:t>
            </a:r>
            <a:r>
              <a:rPr lang="en-US" dirty="0"/>
              <a:t>	</a:t>
            </a:r>
          </a:p>
        </p:txBody>
      </p:sp>
      <p:sp>
        <p:nvSpPr>
          <p:cNvPr id="7" name="Footer Placeholder 6">
            <a:extLst>
              <a:ext uri="{FF2B5EF4-FFF2-40B4-BE49-F238E27FC236}">
                <a16:creationId xmlns:a16="http://schemas.microsoft.com/office/drawing/2014/main" id="{8C1370A5-6E40-9E57-FEF3-EDB472133619}"/>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4264BC2-9A34-C7B8-84DF-B1A296CF1519}"/>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0" name="Picture 9" descr="A diagram of a spiral&#10;&#10;Description automatically generated">
            <a:extLst>
              <a:ext uri="{FF2B5EF4-FFF2-40B4-BE49-F238E27FC236}">
                <a16:creationId xmlns:a16="http://schemas.microsoft.com/office/drawing/2014/main" id="{40F667CB-9F9C-2DD4-567F-7AD4BF99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0" y="1012208"/>
            <a:ext cx="3344043" cy="5332984"/>
          </a:xfrm>
          <a:prstGeom prst="rect">
            <a:avLst/>
          </a:prstGeom>
        </p:spPr>
      </p:pic>
      <p:cxnSp>
        <p:nvCxnSpPr>
          <p:cNvPr id="12" name="Straight Arrow Connector 11">
            <a:extLst>
              <a:ext uri="{FF2B5EF4-FFF2-40B4-BE49-F238E27FC236}">
                <a16:creationId xmlns:a16="http://schemas.microsoft.com/office/drawing/2014/main" id="{5DEE49C6-4670-5C58-48D1-936195154EAB}"/>
              </a:ext>
            </a:extLst>
          </p:cNvPr>
          <p:cNvCxnSpPr/>
          <p:nvPr/>
        </p:nvCxnSpPr>
        <p:spPr>
          <a:xfrm flipV="1">
            <a:off x="6585728" y="2830015"/>
            <a:ext cx="1987296"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870F40-0448-F460-3ABD-7780EF603FAB}"/>
              </a:ext>
            </a:extLst>
          </p:cNvPr>
          <p:cNvSpPr txBox="1"/>
          <p:nvPr/>
        </p:nvSpPr>
        <p:spPr>
          <a:xfrm>
            <a:off x="8063442" y="3128546"/>
            <a:ext cx="3344043" cy="2308324"/>
          </a:xfrm>
          <a:prstGeom prst="rect">
            <a:avLst/>
          </a:prstGeom>
          <a:noFill/>
        </p:spPr>
        <p:txBody>
          <a:bodyPr wrap="square" rtlCol="0">
            <a:spAutoFit/>
          </a:bodyPr>
          <a:lstStyle/>
          <a:p>
            <a:r>
              <a:rPr lang="en-US" sz="2400" dirty="0" err="1">
                <a:latin typeface="Times New Roman" panose="02020603050405020304" pitchFamily="18" charset="0"/>
              </a:rPr>
              <a:t>Elektronet</a:t>
            </a:r>
            <a:r>
              <a:rPr lang="en-US" sz="2400" dirty="0">
                <a:latin typeface="Times New Roman" panose="02020603050405020304" pitchFamily="18" charset="0"/>
              </a:rPr>
              <a:t> </a:t>
            </a:r>
            <a:r>
              <a:rPr lang="en-US" sz="2400" dirty="0" err="1">
                <a:latin typeface="Times New Roman" panose="02020603050405020304" pitchFamily="18" charset="0"/>
              </a:rPr>
              <a:t>vekselvirker</a:t>
            </a:r>
            <a:r>
              <a:rPr lang="en-US" sz="2400" dirty="0">
                <a:latin typeface="Times New Roman" panose="02020603050405020304" pitchFamily="18" charset="0"/>
              </a:rPr>
              <a:t> med EM-</a:t>
            </a:r>
            <a:r>
              <a:rPr lang="en-US" sz="2400" dirty="0" err="1">
                <a:latin typeface="Times New Roman" panose="02020603050405020304" pitchFamily="18" charset="0"/>
              </a:rPr>
              <a:t>feltet</a:t>
            </a:r>
            <a:r>
              <a:rPr lang="en-US" sz="2400" dirty="0">
                <a:latin typeface="Times New Roman" panose="02020603050405020304" pitchFamily="18" charset="0"/>
              </a:rPr>
              <a:t> </a:t>
            </a:r>
            <a:r>
              <a:rPr lang="en-US" sz="2400" dirty="0" err="1">
                <a:latin typeface="Times New Roman" panose="02020603050405020304" pitchFamily="18" charset="0"/>
              </a:rPr>
              <a:t>og</a:t>
            </a:r>
            <a:r>
              <a:rPr lang="en-US" sz="2400" dirty="0">
                <a:latin typeface="Times New Roman" panose="02020603050405020304" pitchFamily="18" charset="0"/>
              </a:rPr>
              <a:t> sender </a:t>
            </a:r>
            <a:r>
              <a:rPr lang="en-US" sz="2400" dirty="0" err="1">
                <a:latin typeface="Times New Roman" panose="02020603050405020304" pitchFamily="18" charset="0"/>
              </a:rPr>
              <a:t>ut</a:t>
            </a:r>
            <a:r>
              <a:rPr lang="en-US" sz="2400" dirty="0">
                <a:latin typeface="Times New Roman" panose="02020603050405020304" pitchFamily="18" charset="0"/>
              </a:rPr>
              <a:t> </a:t>
            </a:r>
            <a:r>
              <a:rPr lang="en-US" sz="2400" dirty="0" err="1">
                <a:latin typeface="Times New Roman" panose="02020603050405020304" pitchFamily="18" charset="0"/>
              </a:rPr>
              <a:t>lysbølger</a:t>
            </a:r>
            <a:endParaRPr lang="en-US" sz="2400" dirty="0">
              <a:latin typeface="Times New Roman" panose="02020603050405020304" pitchFamily="18" charset="0"/>
            </a:endParaRPr>
          </a:p>
          <a:p>
            <a:endParaRPr lang="en-US" sz="2400" dirty="0">
              <a:latin typeface="Times New Roman" panose="02020603050405020304" pitchFamily="18" charset="0"/>
            </a:endParaRPr>
          </a:p>
          <a:p>
            <a:r>
              <a:rPr lang="en-US" sz="2400" dirty="0">
                <a:latin typeface="Times New Roman" panose="02020603050405020304" pitchFamily="18" charset="0"/>
              </a:rPr>
              <a:t>(Se </a:t>
            </a:r>
            <a:r>
              <a:rPr lang="en-US" sz="2400" dirty="0" err="1">
                <a:latin typeface="Times New Roman" panose="02020603050405020304" pitchFamily="18" charset="0"/>
              </a:rPr>
              <a:t>senere</a:t>
            </a:r>
            <a:r>
              <a:rPr lang="en-US" sz="2400" dirty="0">
                <a:latin typeface="Times New Roman" panose="02020603050405020304" pitchFamily="18" charset="0"/>
              </a:rPr>
              <a:t> om Maxwells </a:t>
            </a:r>
            <a:r>
              <a:rPr lang="en-US" sz="2400" dirty="0" err="1">
                <a:latin typeface="Times New Roman" panose="02020603050405020304" pitchFamily="18" charset="0"/>
              </a:rPr>
              <a:t>likninger</a:t>
            </a:r>
            <a:r>
              <a:rPr lang="en-US" sz="2400" dirty="0">
                <a:latin typeface="Times New Roman" panose="02020603050405020304" pitchFamily="18" charset="0"/>
              </a:rPr>
              <a:t>)</a:t>
            </a:r>
          </a:p>
        </p:txBody>
      </p:sp>
    </p:spTree>
    <p:extLst>
      <p:ext uri="{BB962C8B-B14F-4D97-AF65-F5344CB8AC3E}">
        <p14:creationId xmlns:p14="http://schemas.microsoft.com/office/powerpoint/2010/main" val="265103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pPr lvl="1">
              <a:buFont typeface="System Font Regular"/>
              <a:buChar char="→"/>
            </a:pPr>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a:t>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20</a:t>
            </a:fld>
            <a:endParaRPr lang="en-US" dirty="0"/>
          </a:p>
        </p:txBody>
      </p:sp>
      <p:pic>
        <p:nvPicPr>
          <p:cNvPr id="2" name="Picture 1">
            <a:extLst>
              <a:ext uri="{FF2B5EF4-FFF2-40B4-BE49-F238E27FC236}">
                <a16:creationId xmlns:a16="http://schemas.microsoft.com/office/drawing/2014/main" id="{C234554C-D8DF-F761-CA8A-A2BC9F417EA8}"/>
              </a:ext>
            </a:extLst>
          </p:cNvPr>
          <p:cNvPicPr>
            <a:picLocks noChangeAspect="1"/>
          </p:cNvPicPr>
          <p:nvPr/>
        </p:nvPicPr>
        <p:blipFill>
          <a:blip r:embed="rId4"/>
          <a:stretch>
            <a:fillRect/>
          </a:stretch>
        </p:blipFill>
        <p:spPr>
          <a:xfrm>
            <a:off x="4519373" y="1738521"/>
            <a:ext cx="1371600" cy="342900"/>
          </a:xfrm>
          <a:prstGeom prst="rect">
            <a:avLst/>
          </a:prstGeom>
        </p:spPr>
      </p:pic>
      <p:pic>
        <p:nvPicPr>
          <p:cNvPr id="9" name="Picture 8">
            <a:extLst>
              <a:ext uri="{FF2B5EF4-FFF2-40B4-BE49-F238E27FC236}">
                <a16:creationId xmlns:a16="http://schemas.microsoft.com/office/drawing/2014/main" id="{4163C1DA-5FB1-97A0-DB62-3CDD2BDFCFA3}"/>
              </a:ext>
            </a:extLst>
          </p:cNvPr>
          <p:cNvPicPr>
            <a:picLocks noChangeAspect="1"/>
          </p:cNvPicPr>
          <p:nvPr/>
        </p:nvPicPr>
        <p:blipFill>
          <a:blip r:embed="rId5"/>
          <a:stretch>
            <a:fillRect/>
          </a:stretch>
        </p:blipFill>
        <p:spPr>
          <a:xfrm>
            <a:off x="1972389" y="2702875"/>
            <a:ext cx="1231900" cy="406400"/>
          </a:xfrm>
          <a:prstGeom prst="rect">
            <a:avLst/>
          </a:prstGeom>
        </p:spPr>
      </p:pic>
      <p:pic>
        <p:nvPicPr>
          <p:cNvPr id="10" name="Picture 9">
            <a:extLst>
              <a:ext uri="{FF2B5EF4-FFF2-40B4-BE49-F238E27FC236}">
                <a16:creationId xmlns:a16="http://schemas.microsoft.com/office/drawing/2014/main" id="{39668D5C-CFE9-C662-F96D-98D17F9ABE27}"/>
              </a:ext>
            </a:extLst>
          </p:cNvPr>
          <p:cNvPicPr>
            <a:picLocks noChangeAspect="1"/>
          </p:cNvPicPr>
          <p:nvPr/>
        </p:nvPicPr>
        <p:blipFill>
          <a:blip r:embed="rId6"/>
          <a:stretch>
            <a:fillRect/>
          </a:stretch>
        </p:blipFill>
        <p:spPr>
          <a:xfrm>
            <a:off x="2034378" y="3650908"/>
            <a:ext cx="4381500" cy="457200"/>
          </a:xfrm>
          <a:prstGeom prst="rect">
            <a:avLst/>
          </a:prstGeom>
        </p:spPr>
      </p:pic>
      <p:pic>
        <p:nvPicPr>
          <p:cNvPr id="13" name="Picture 12">
            <a:extLst>
              <a:ext uri="{FF2B5EF4-FFF2-40B4-BE49-F238E27FC236}">
                <a16:creationId xmlns:a16="http://schemas.microsoft.com/office/drawing/2014/main" id="{CE90D3D2-A636-0FAF-CB0A-16C399189EFE}"/>
              </a:ext>
            </a:extLst>
          </p:cNvPr>
          <p:cNvPicPr>
            <a:picLocks noChangeAspect="1"/>
          </p:cNvPicPr>
          <p:nvPr/>
        </p:nvPicPr>
        <p:blipFill>
          <a:blip r:embed="rId7"/>
          <a:stretch>
            <a:fillRect/>
          </a:stretch>
        </p:blipFill>
        <p:spPr>
          <a:xfrm>
            <a:off x="2031583" y="5153958"/>
            <a:ext cx="2413000" cy="9271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21</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3"/>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u="sng"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i="1" dirty="0"/>
              <a:t>E</a:t>
            </a:r>
            <a:r>
              <a:rPr lang="en-US" dirty="0"/>
              <a:t> = </a:t>
            </a:r>
            <a:r>
              <a:rPr lang="en-US" i="1" dirty="0"/>
              <a:t>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8864</TotalTime>
  <Words>622</Words>
  <Application>Microsoft Macintosh PowerPoint</Application>
  <PresentationFormat>Widescreen</PresentationFormat>
  <Paragraphs>100</Paragraphs>
  <Slides>21</Slides>
  <Notes>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sans-serif</vt:lpstr>
      <vt:lpstr>Calibri</vt:lpstr>
      <vt:lpstr>System Font Regular</vt:lpstr>
      <vt:lpstr>Times New Roman</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Klassisk atom er ustablit </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19</cp:revision>
  <dcterms:created xsi:type="dcterms:W3CDTF">2024-08-16T13:12:00Z</dcterms:created>
  <dcterms:modified xsi:type="dcterms:W3CDTF">2025-08-06T13:34:14Z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